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5" r:id="rId4"/>
    <p:sldId id="271" r:id="rId5"/>
    <p:sldId id="260" r:id="rId6"/>
    <p:sldId id="295" r:id="rId7"/>
    <p:sldId id="263" r:id="rId8"/>
    <p:sldId id="267" r:id="rId9"/>
    <p:sldId id="272" r:id="rId10"/>
    <p:sldId id="298" r:id="rId11"/>
    <p:sldId id="262" r:id="rId12"/>
    <p:sldId id="268" r:id="rId13"/>
    <p:sldId id="273" r:id="rId14"/>
    <p:sldId id="269" r:id="rId15"/>
    <p:sldId id="274" r:id="rId16"/>
    <p:sldId id="297" r:id="rId17"/>
    <p:sldId id="299" r:id="rId18"/>
    <p:sldId id="264" r:id="rId19"/>
    <p:sldId id="270" r:id="rId20"/>
    <p:sldId id="278" r:id="rId21"/>
    <p:sldId id="294" r:id="rId22"/>
    <p:sldId id="303" r:id="rId23"/>
    <p:sldId id="266" r:id="rId24"/>
    <p:sldId id="275" r:id="rId25"/>
    <p:sldId id="279" r:id="rId26"/>
    <p:sldId id="276" r:id="rId27"/>
    <p:sldId id="302" r:id="rId28"/>
    <p:sldId id="277" r:id="rId29"/>
    <p:sldId id="283" r:id="rId30"/>
    <p:sldId id="280" r:id="rId31"/>
    <p:sldId id="301" r:id="rId32"/>
    <p:sldId id="304" r:id="rId33"/>
    <p:sldId id="285" r:id="rId34"/>
    <p:sldId id="281" r:id="rId35"/>
    <p:sldId id="286" r:id="rId36"/>
    <p:sldId id="282" r:id="rId37"/>
    <p:sldId id="300" r:id="rId38"/>
    <p:sldId id="284" r:id="rId39"/>
    <p:sldId id="287" r:id="rId40"/>
    <p:sldId id="290" r:id="rId41"/>
    <p:sldId id="306" r:id="rId42"/>
    <p:sldId id="307" r:id="rId43"/>
    <p:sldId id="288" r:id="rId44"/>
    <p:sldId id="292" r:id="rId45"/>
    <p:sldId id="289" r:id="rId46"/>
    <p:sldId id="293" r:id="rId47"/>
    <p:sldId id="296" r:id="rId48"/>
    <p:sldId id="291"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61"/>
            <p14:sldId id="265"/>
            <p14:sldId id="271"/>
          </p14:sldIdLst>
        </p14:section>
        <p14:section name="Introductions" id="{6668FE69-FD11-427E-B3EC-8871D3A563F0}">
          <p14:sldIdLst>
            <p14:sldId id="260"/>
            <p14:sldId id="295"/>
            <p14:sldId id="263"/>
            <p14:sldId id="267"/>
            <p14:sldId id="272"/>
            <p14:sldId id="298"/>
            <p14:sldId id="262"/>
            <p14:sldId id="268"/>
            <p14:sldId id="273"/>
            <p14:sldId id="269"/>
            <p14:sldId id="274"/>
            <p14:sldId id="297"/>
            <p14:sldId id="299"/>
            <p14:sldId id="264"/>
            <p14:sldId id="270"/>
            <p14:sldId id="278"/>
            <p14:sldId id="294"/>
            <p14:sldId id="303"/>
            <p14:sldId id="266"/>
            <p14:sldId id="275"/>
            <p14:sldId id="279"/>
            <p14:sldId id="276"/>
            <p14:sldId id="302"/>
            <p14:sldId id="277"/>
            <p14:sldId id="283"/>
            <p14:sldId id="280"/>
            <p14:sldId id="301"/>
            <p14:sldId id="304"/>
            <p14:sldId id="285"/>
            <p14:sldId id="281"/>
            <p14:sldId id="286"/>
            <p14:sldId id="282"/>
            <p14:sldId id="300"/>
            <p14:sldId id="284"/>
            <p14:sldId id="287"/>
            <p14:sldId id="290"/>
            <p14:sldId id="306"/>
            <p14:sldId id="307"/>
            <p14:sldId id="288"/>
            <p14:sldId id="292"/>
            <p14:sldId id="289"/>
            <p14:sldId id="293"/>
            <p14:sldId id="296"/>
            <p14:sldId id="291"/>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forms.office.com/Pages/ResponsePage.aspx?id=OjndTYrpBESEH8S-zdklpSeVgfdK6nRBvsvqYm0nuU5UM1dPV1RGRUM3WjFOTzZBSElKMkVUNEdaSi4u" TargetMode="External"/><Relationship Id="rId1" Type="http://schemas.openxmlformats.org/officeDocument/2006/relationships/slideLayout" Target="../slideLayouts/slideLayout2.xml"/><Relationship Id="rId4" Type="http://schemas.openxmlformats.org/officeDocument/2006/relationships/hyperlink" Target="https://forms.office.com/r/fF51TDrYxV"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forms.office.com/Pages/ResponsePage.aspx?id=OjndTYrpBESEH8S-zdklpSeVgfdK6nRBvsvqYm0nuU5UREtJREtTWTk0WERETDRZTEVDVloyOFJVSC4u" TargetMode="External"/><Relationship Id="rId1" Type="http://schemas.openxmlformats.org/officeDocument/2006/relationships/slideLayout" Target="../slideLayouts/slideLayout2.xml"/><Relationship Id="rId4" Type="http://schemas.openxmlformats.org/officeDocument/2006/relationships/hyperlink" Target="https://forms.office.com/r/KVRYcVzUw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forms.office.com/Pages/ResponsePage.aspx?id=OjndTYrpBESEH8S-zdklpSeVgfdK6nRBvsvqYm0nuU5UQUo2Q040QThLMUpSMjg2SklHOFEwSEZQRC4u" TargetMode="External"/><Relationship Id="rId1" Type="http://schemas.openxmlformats.org/officeDocument/2006/relationships/slideLayout" Target="../slideLayouts/slideLayout2.xml"/><Relationship Id="rId4" Type="http://schemas.openxmlformats.org/officeDocument/2006/relationships/hyperlink" Target="https://forms.office.com/r/YSzSnGXvpv"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889DEEF-4162-09B8-D866-0ADF12AA6F2A}"/>
              </a:ext>
            </a:extLst>
          </p:cNvPr>
          <p:cNvSpPr txBox="1"/>
          <p:nvPr/>
        </p:nvSpPr>
        <p:spPr>
          <a:xfrm>
            <a:off x="2833530" y="2360760"/>
            <a:ext cx="1980029" cy="646331"/>
          </a:xfrm>
          <a:prstGeom prst="rect">
            <a:avLst/>
          </a:prstGeom>
          <a:noFill/>
        </p:spPr>
        <p:txBody>
          <a:bodyPr wrap="none" rtlCol="0">
            <a:spAutoFit/>
          </a:bodyPr>
          <a:lstStyle/>
          <a:p>
            <a:r>
              <a:rPr lang="en-CA" sz="3600" dirty="0">
                <a:solidFill>
                  <a:schemeClr val="accent4">
                    <a:lumMod val="60000"/>
                    <a:lumOff val="40000"/>
                  </a:schemeClr>
                </a:solidFill>
              </a:rPr>
              <a:t>Module 5</a:t>
            </a:r>
          </a:p>
        </p:txBody>
      </p: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Viewing a Workbook in Multiple Windows: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arrange multiple workbook windows … </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synchronize scrolling between windows …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80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E032EB3-9970-AF3F-AC97-7C3164CC33BB}"/>
              </a:ext>
            </a:extLst>
          </p:cNvPr>
          <p:cNvPicPr>
            <a:picLocks noGrp="1" noChangeAspect="1"/>
          </p:cNvPicPr>
          <p:nvPr>
            <p:ph idx="1"/>
          </p:nvPr>
        </p:nvPicPr>
        <p:blipFill>
          <a:blip r:embed="rId2"/>
          <a:stretch>
            <a:fillRect/>
          </a:stretch>
        </p:blipFill>
        <p:spPr>
          <a:xfrm>
            <a:off x="838199" y="2110681"/>
            <a:ext cx="9439200" cy="393590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8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20438" y="4520171"/>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9250532" y="3637372"/>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54388" y="4520171"/>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6813611" y="3637372"/>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50532" y="4587308"/>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3854388" y="3637372"/>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73628" y="4520171"/>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973628" y="3669239"/>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129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 (Answered):</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05598" y="3632404"/>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8281905" y="4173389"/>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39548" y="3632404"/>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5211366" y="3830576"/>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35692" y="3699541"/>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10404386" y="5107396"/>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58788" y="3632404"/>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2075209" y="3429000"/>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977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latin typeface="Sylfaen" panose="010A0502050306030303" pitchFamily="18" charset="0"/>
                <a:ea typeface="Times New Roman" panose="02020603050405020304" pitchFamily="18" charset="0"/>
              </a:rPr>
              <a:t>True or False: You can synchronize scrolling in two windows that are viewed side by side.</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64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synchronize scrolling in two windows that are viewed side by side. </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154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edit worksheet groups.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ungroup a worksheet.</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print a worksheet group.</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881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endParaRPr lang="en-US" dirty="0">
              <a:solidFill>
                <a:schemeClr val="bg2"/>
              </a:solidFill>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 worksheet group is a collection of two or more worksheets. Grouping worksheets allows students to apply formulas across the worksheets in the group. </a:t>
            </a:r>
          </a:p>
          <a:p>
            <a:pPr marL="0" marR="0">
              <a:spcBef>
                <a:spcPts val="0"/>
              </a:spcBef>
              <a:spcAft>
                <a:spcPts val="0"/>
              </a:spcAft>
            </a:pPr>
            <a:endParaRPr lang="en-US" sz="1800" dirty="0">
              <a:solidFill>
                <a:schemeClr val="bg2"/>
              </a:solidFill>
              <a:latin typeface="Sylfaen" panose="010A0502050306030303"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Can also apply formatting across worksheets in a group. This allows us to work more efficiently by making multiple changes through a single change.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Any changes made to one worksheet will also be changed in any other worksheets in the group. This is a great way to apply formatting across worksheets. However, a common error is to delete a value or change a value in a worksheet not intending to have that change made in all the worksheets.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Remove the grouping before we begin to make individual worksheet changes.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72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150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2500"/>
                            </p:stCondLst>
                            <p:childTnLst>
                              <p:par>
                                <p:cTn id="10" presetID="2" presetClass="entr" presetSubtype="4" fill="hold" nodeType="afterEffect">
                                  <p:stCondLst>
                                    <p:cond delay="1500"/>
                                  </p:stCondLst>
                                  <p:childTnLst>
                                    <p:set>
                                      <p:cBhvr>
                                        <p:cTn id="11" dur="1" fill="hold">
                                          <p:stCondLst>
                                            <p:cond delay="0"/>
                                          </p:stCondLst>
                                        </p:cTn>
                                        <p:tgtEl>
                                          <p:spTgt spid="5">
                                            <p:txEl>
                                              <p:pRg st="3" end="3"/>
                                            </p:txEl>
                                          </p:spTgt>
                                        </p:tgtEl>
                                        <p:attrNameLst>
                                          <p:attrName>style.visibility</p:attrName>
                                        </p:attrNameLst>
                                      </p:cBhvr>
                                      <p:to>
                                        <p:strVal val="visible"/>
                                      </p:to>
                                    </p:set>
                                    <p:anim calcmode="lin" valueType="num">
                                      <p:cBhvr additive="base">
                                        <p:cTn id="1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3" dur="10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0"/>
                            </p:stCondLst>
                            <p:childTnLst>
                              <p:par>
                                <p:cTn id="15" presetID="2" presetClass="entr" presetSubtype="4" fill="hold" nodeType="afterEffect">
                                  <p:stCondLst>
                                    <p:cond delay="1500"/>
                                  </p:stCondLst>
                                  <p:childTnLst>
                                    <p:set>
                                      <p:cBhvr>
                                        <p:cTn id="16" dur="1" fill="hold">
                                          <p:stCondLst>
                                            <p:cond delay="0"/>
                                          </p:stCondLst>
                                        </p:cTn>
                                        <p:tgtEl>
                                          <p:spTgt spid="5">
                                            <p:txEl>
                                              <p:pRg st="4" end="4"/>
                                            </p:txEl>
                                          </p:spTgt>
                                        </p:tgtEl>
                                        <p:attrNameLst>
                                          <p:attrName>style.visibility</p:attrName>
                                        </p:attrNameLst>
                                      </p:cBhvr>
                                      <p:to>
                                        <p:strVal val="visible"/>
                                      </p:to>
                                    </p:set>
                                    <p:anim calcmode="lin" valueType="num">
                                      <p:cBhvr additive="base">
                                        <p:cTn id="17"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8" dur="10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7500"/>
                            </p:stCondLst>
                            <p:childTnLst>
                              <p:par>
                                <p:cTn id="20" presetID="2" presetClass="entr" presetSubtype="4" fill="hold" nodeType="afterEffect">
                                  <p:stCondLst>
                                    <p:cond delay="150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3" dur="10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par>
                          <p:cTn id="24" fill="hold">
                            <p:stCondLst>
                              <p:cond delay="10000"/>
                            </p:stCondLst>
                            <p:childTnLst>
                              <p:par>
                                <p:cTn id="25" presetID="2" presetClass="entr" presetSubtype="4" fill="hold" nodeType="afterEffect">
                                  <p:stCondLst>
                                    <p:cond delay="1500"/>
                                  </p:stCondLst>
                                  <p:childTnLst>
                                    <p:set>
                                      <p:cBhvr>
                                        <p:cTn id="26" dur="1" fill="hold">
                                          <p:stCondLst>
                                            <p:cond delay="0"/>
                                          </p:stCondLst>
                                        </p:cTn>
                                        <p:tgtEl>
                                          <p:spTgt spid="5">
                                            <p:txEl>
                                              <p:pRg st="7" end="7"/>
                                            </p:txEl>
                                          </p:spTgt>
                                        </p:tgtEl>
                                        <p:attrNameLst>
                                          <p:attrName>style.visibility</p:attrName>
                                        </p:attrNameLst>
                                      </p:cBhvr>
                                      <p:to>
                                        <p:strVal val="visible"/>
                                      </p:to>
                                    </p:set>
                                    <p:anim calcmode="lin" valueType="num">
                                      <p:cBhvr additive="base">
                                        <p:cTn id="27"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28" dur="10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65021120-5AF3-402D-BA7D-E4593603B0BE}"/>
              </a:ext>
            </a:extLst>
          </p:cNvPr>
          <p:cNvPicPr>
            <a:picLocks noGrp="1" noChangeAspect="1"/>
          </p:cNvPicPr>
          <p:nvPr>
            <p:ph idx="1"/>
          </p:nvPr>
        </p:nvPicPr>
        <p:blipFill>
          <a:blip r:embed="rId2"/>
          <a:stretch>
            <a:fillRect/>
          </a:stretch>
        </p:blipFill>
        <p:spPr>
          <a:xfrm>
            <a:off x="838198" y="2110681"/>
            <a:ext cx="9439200" cy="3671762"/>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487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tabLst>
                <a:tab pos="-685800" algn="l"/>
                <a:tab pos="-457200" algn="l"/>
                <a:tab pos="0" algn="l"/>
                <a:tab pos="285750" algn="l"/>
                <a:tab pos="571500" algn="l"/>
              </a:tabLst>
            </a:pPr>
            <a:r>
              <a:rPr lang="en-US" sz="2400" dirty="0">
                <a:solidFill>
                  <a:schemeClr val="bg2"/>
                </a:solidFill>
              </a:rPr>
              <a:t>3. </a:t>
            </a: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edit cells in a worksheet group, the changes you make to one worksheet are automatically applied to the other worksheets in the group.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ungroup worksheets?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To print the grouped worksheets, first do what?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In a worksheet group, changing row heights, but not row widths, are automatically applied to all sheets.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Worksheet groups save time and improve consistency.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89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0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10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arn(inVertical)">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arn(inVertical)">
                                      <p:cBhvr>
                                        <p:cTn id="22" dur="10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arn(inVertical)">
                                      <p:cBhvr>
                                        <p:cTn id="27"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2 Tuesday, January 16,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Apéritifs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i="1" dirty="0">
                <a:solidFill>
                  <a:srgbClr val="FFC000">
                    <a:lumMod val="40000"/>
                    <a:lumOff val="60000"/>
                  </a:srgbClr>
                </a:solidFill>
                <a:latin typeface="Calibri" panose="020F0502020204030204"/>
              </a:rPr>
              <a:t>Module 5 Objectives</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Plat principal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Quick check quiz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Review Modules </a:t>
            </a:r>
            <a:r>
              <a:rPr lang="en-CA" sz="2000" i="1" dirty="0">
                <a:solidFill>
                  <a:srgbClr val="FFC000">
                    <a:lumMod val="40000"/>
                    <a:lumOff val="60000"/>
                  </a:srgbClr>
                </a:solidFill>
                <a:latin typeface="Calibri" panose="020F0502020204030204"/>
              </a:rPr>
              <a:t>5</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Desserts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Module 5 Textbook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8834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754602" y="2398956"/>
            <a:ext cx="10457895" cy="4108376"/>
          </a:xfrm>
        </p:spPr>
        <p:txBody>
          <a:bodyPr>
            <a:normAutofit fontScale="70000" lnSpcReduction="20000"/>
          </a:bodyPr>
          <a:lstStyle/>
          <a:p>
            <a:pPr marL="0" marR="0" lvl="0" indent="0">
              <a:spcBef>
                <a:spcPts val="0"/>
              </a:spcBef>
              <a:spcAft>
                <a:spcPts val="0"/>
              </a:spcAft>
              <a:buNone/>
              <a:tabLst>
                <a:tab pos="-685800" algn="l"/>
                <a:tab pos="-457200" algn="l"/>
                <a:tab pos="0" algn="l"/>
                <a:tab pos="285750" algn="l"/>
                <a:tab pos="571500" algn="l"/>
              </a:tabLst>
            </a:pPr>
            <a:r>
              <a:rPr lang="en-US" sz="2900" dirty="0">
                <a:solidFill>
                  <a:schemeClr val="bg2"/>
                </a:solidFill>
              </a:rPr>
              <a:t>3. </a:t>
            </a:r>
            <a:r>
              <a:rPr lang="en-US" sz="2900" dirty="0">
                <a:solidFill>
                  <a:schemeClr val="bg2"/>
                </a:solidFill>
                <a:effectLst/>
                <a:latin typeface="Sylfaen" panose="010A0502050306030303" pitchFamily="18" charset="0"/>
                <a:ea typeface="Times New Roman" panose="02020603050405020304" pitchFamily="18" charset="0"/>
              </a:rPr>
              <a:t>Quick Quiz: </a:t>
            </a: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When you edit cells in a worksheet group, the changes you make to one worksheet are automatically applied to the other worksheets in the group.</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How do you ungroup worksheets?</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Click the sheet tab of a worksheet that is not part of the group. If a worksheet group includes all of the sheets in a workbook, click any of the sheet tabs to ungroup the worksheets.)</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To print the grouped worksheets, first do what? </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Group the sheets to be printed.)</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900" dirty="0">
                <a:solidFill>
                  <a:schemeClr val="bg2"/>
                </a:solidFill>
                <a:effectLst/>
                <a:latin typeface="Sylfaen" panose="010A0502050306030303" pitchFamily="18" charset="0"/>
                <a:ea typeface="Times New Roman" panose="02020603050405020304" pitchFamily="18" charset="0"/>
              </a:rPr>
              <a:t>: In a worksheet group, changing row heights, but not row widths, are automatically applied to all sheets. </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Worksheet groups save time and improve consistency. </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843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reference cells in other worksheets</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apply 3-D references to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29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1800" dirty="0">
              <a:solidFill>
                <a:schemeClr val="bg2"/>
              </a:solidFill>
              <a:effectLst/>
              <a:latin typeface="Sylfaen" panose="010A0502050306030303" pitchFamily="18" charset="0"/>
              <a:ea typeface="Times New Roman" panose="02020603050405020304" pitchFamily="18" charset="0"/>
            </a:endParaRPr>
          </a:p>
          <a:p>
            <a:r>
              <a:rPr lang="en-US" sz="1800" dirty="0">
                <a:solidFill>
                  <a:schemeClr val="bg2"/>
                </a:solidFill>
                <a:latin typeface="Sylfaen" panose="010A0502050306030303" pitchFamily="18" charset="0"/>
                <a:ea typeface="Times New Roman" panose="02020603050405020304" pitchFamily="18" charset="0"/>
              </a:rPr>
              <a:t>F</a:t>
            </a:r>
            <a:r>
              <a:rPr lang="en-US" sz="1800" dirty="0">
                <a:solidFill>
                  <a:schemeClr val="bg2"/>
                </a:solidFill>
                <a:effectLst/>
                <a:latin typeface="Sylfaen" panose="010A0502050306030303" pitchFamily="18" charset="0"/>
                <a:ea typeface="Times New Roman" panose="02020603050405020304" pitchFamily="18" charset="0"/>
              </a:rPr>
              <a:t>amiliar with the two-dimensional aspect of a worksheet (i.e., rows and columns). </a:t>
            </a:r>
          </a:p>
          <a:p>
            <a:r>
              <a:rPr lang="en-US" sz="1800" dirty="0">
                <a:solidFill>
                  <a:schemeClr val="bg2"/>
                </a:solidFill>
                <a:latin typeface="Sylfaen" panose="010A0502050306030303" pitchFamily="18" charset="0"/>
                <a:ea typeface="Times New Roman" panose="02020603050405020304" pitchFamily="18" charset="0"/>
              </a:rPr>
              <a:t>T</a:t>
            </a:r>
            <a:r>
              <a:rPr lang="en-US" sz="1800" dirty="0">
                <a:solidFill>
                  <a:schemeClr val="bg2"/>
                </a:solidFill>
                <a:effectLst/>
                <a:latin typeface="Sylfaen" panose="010A0502050306030303" pitchFamily="18" charset="0"/>
                <a:ea typeface="Times New Roman" panose="02020603050405020304" pitchFamily="18" charset="0"/>
              </a:rPr>
              <a:t>hink of the collection of worksheets in a workbook as a third dimension. </a:t>
            </a:r>
          </a:p>
          <a:p>
            <a:r>
              <a:rPr lang="en-US" sz="1800" dirty="0">
                <a:solidFill>
                  <a:schemeClr val="bg2"/>
                </a:solidFill>
                <a:effectLst/>
                <a:latin typeface="Sylfaen" panose="010A0502050306030303" pitchFamily="18" charset="0"/>
                <a:ea typeface="Times New Roman" panose="02020603050405020304" pitchFamily="18" charset="0"/>
              </a:rPr>
              <a:t>Can reference rows and columns in a worksheet, and can also reference cells in other worksheets. Therefore, have a reference in a worksheet that pertains to a cell in another worksheet.</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95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par>
                                <p:cTn id="9" presetID="1" presetClass="entr" presetSubtype="0" fill="hold" nodeType="withEffect">
                                  <p:stCondLst>
                                    <p:cond delay="50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2EE4731C-EA60-51EA-6C72-391B6CBB98CB}"/>
              </a:ext>
            </a:extLst>
          </p:cNvPr>
          <p:cNvPicPr>
            <a:picLocks noGrp="1" noChangeAspect="1"/>
          </p:cNvPicPr>
          <p:nvPr>
            <p:ph idx="1"/>
          </p:nvPr>
        </p:nvPicPr>
        <p:blipFill>
          <a:blip r:embed="rId2"/>
          <a:stretch>
            <a:fillRect/>
          </a:stretch>
        </p:blipFill>
        <p:spPr>
          <a:xfrm>
            <a:off x="838200" y="2110681"/>
            <a:ext cx="8376822" cy="364204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5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4"/>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a 3-D reference?</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3-D references can only be used within certain Excel formulas and functions. True/False: Worksheet group references are based on the current order of worksheets in the workbook. True/False: A 3-D reference can be used with MIN and MAX functions.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A 3-D reference cannot be used with COUNT and AVERAGE functions. A ________ is a symbol that represents any character.</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000"/>
                                        <p:tgtEl>
                                          <p:spTgt spid="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arn(inVertical)">
                                      <p:cBhvr>
                                        <p:cTn id="10" dur="1000"/>
                                        <p:tgtEl>
                                          <p:spTgt spid="5">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arn(inVertical)">
                                      <p:cBhvr>
                                        <p:cTn id="13"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4"/>
            </a:pPr>
            <a:r>
              <a:rPr lang="en-US" sz="1800" dirty="0">
                <a:solidFill>
                  <a:schemeClr val="bg2"/>
                </a:solidFill>
                <a:effectLst/>
                <a:latin typeface="Sylfaen" panose="010A0502050306030303" pitchFamily="18" charset="0"/>
                <a:ea typeface="Times New Roman" panose="02020603050405020304" pitchFamily="18" charset="0"/>
              </a:rPr>
              <a:t>Quick Quiz: </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What is a 3-D reference?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It refers to the same cell or range in multiple worksheets in the same workbook.)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3-D references can only be used within certain Excel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Worksheet group references are based on the current order of worksheets in the workbook.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A 3-D reference can be used with MIN and MAX functions.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A 3-D reference cannot be used with COUNT and AVERAGE functions.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 ________ is a symbol that represents any character.</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wildcard)</a:t>
            </a:r>
            <a:endParaRPr lang="en-CA" sz="18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4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hlinkClick r:id="rId2"/>
            <a:extLst>
              <a:ext uri="{FF2B5EF4-FFF2-40B4-BE49-F238E27FC236}">
                <a16:creationId xmlns:a16="http://schemas.microsoft.com/office/drawing/2014/main" id="{CC899EB8-558A-BA95-D3D4-21F4A8B3F294}"/>
              </a:ext>
            </a:extLst>
          </p:cNvPr>
          <p:cNvPicPr>
            <a:picLocks noGrp="1" noChangeAspect="1"/>
          </p:cNvPicPr>
          <p:nvPr>
            <p:ph idx="1"/>
          </p:nvPr>
        </p:nvPicPr>
        <p:blipFill>
          <a:blip r:embed="rId3"/>
          <a:stretch>
            <a:fillRect/>
          </a:stretch>
        </p:blipFill>
        <p:spPr>
          <a:xfrm>
            <a:off x="838199" y="2200458"/>
            <a:ext cx="9436608" cy="430652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711BF45-227C-63E4-F382-FB3A2936BB04}"/>
              </a:ext>
            </a:extLst>
          </p:cNvPr>
          <p:cNvSpPr txBox="1"/>
          <p:nvPr/>
        </p:nvSpPr>
        <p:spPr>
          <a:xfrm>
            <a:off x="4820575" y="2645545"/>
            <a:ext cx="3833678" cy="369332"/>
          </a:xfrm>
          <a:prstGeom prst="rect">
            <a:avLst/>
          </a:prstGeom>
          <a:noFill/>
        </p:spPr>
        <p:txBody>
          <a:bodyPr wrap="none" rtlCol="0">
            <a:spAutoFit/>
          </a:bodyPr>
          <a:lstStyle/>
          <a:p>
            <a:r>
              <a:rPr lang="en-CA" dirty="0">
                <a:hlinkClick r:id="rId4"/>
              </a:rPr>
              <a:t>https://forms.office.com/r/fF51TDrYxV</a:t>
            </a:r>
            <a:endParaRPr lang="en-CA" dirty="0"/>
          </a:p>
        </p:txBody>
      </p:sp>
    </p:spTree>
    <p:extLst>
      <p:ext uri="{BB962C8B-B14F-4D97-AF65-F5344CB8AC3E}">
        <p14:creationId xmlns:p14="http://schemas.microsoft.com/office/powerpoint/2010/main" val="297048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dirty="0">
                <a:solidFill>
                  <a:schemeClr val="bg1"/>
                </a:solidFill>
              </a:rPr>
              <a:t>Linking to External Workbooks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external references.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update workbook links.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External references and security concerns.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review links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manage workbook links.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576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6DECBB5-B725-7EF0-FE01-9D9CF5D60FAD}"/>
              </a:ext>
            </a:extLst>
          </p:cNvPr>
          <p:cNvPicPr>
            <a:picLocks noGrp="1" noChangeAspect="1"/>
          </p:cNvPicPr>
          <p:nvPr>
            <p:ph idx="1"/>
          </p:nvPr>
        </p:nvPicPr>
        <p:blipFill>
          <a:blip r:embed="rId2"/>
          <a:stretch>
            <a:fillRect/>
          </a:stretch>
        </p:blipFill>
        <p:spPr>
          <a:xfrm>
            <a:off x="838198" y="2110681"/>
            <a:ext cx="10218577" cy="42837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41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break a link using the Break Links command in the Edit Links dialog box, all the external reference formulas are converted to their most recent values.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External references can be long and complicated.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When linking to external source documents, you do not have to worry about security issues</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36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500"/>
                                        <p:tgtEl>
                                          <p:spTgt spid="5">
                                            <p:txEl>
                                              <p:pRg st="1" end="1"/>
                                            </p:txEl>
                                          </p:spTgt>
                                        </p:tgtEl>
                                      </p:cBhvr>
                                    </p:animEffect>
                                  </p:childTnLst>
                                </p:cTn>
                              </p:par>
                            </p:childTnLst>
                          </p:cTn>
                        </p:par>
                        <p:par>
                          <p:cTn id="8" fill="hold">
                            <p:stCondLst>
                              <p:cond delay="1500"/>
                            </p:stCondLst>
                            <p:childTnLst>
                              <p:par>
                                <p:cTn id="9" presetID="16" presetClass="entr" presetSubtype="21"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barn(inVertical)">
                                      <p:cBhvr>
                                        <p:cTn id="11" dur="1500"/>
                                        <p:tgtEl>
                                          <p:spTgt spid="5">
                                            <p:txEl>
                                              <p:pRg st="2" end="2"/>
                                            </p:txEl>
                                          </p:spTgt>
                                        </p:tgtEl>
                                      </p:cBhvr>
                                    </p:animEffect>
                                  </p:childTnLst>
                                </p:cTn>
                              </p:par>
                            </p:childTnLst>
                          </p:cTn>
                        </p:par>
                        <p:par>
                          <p:cTn id="12" fill="hold">
                            <p:stCondLst>
                              <p:cond delay="3000"/>
                            </p:stCondLst>
                            <p:childTnLst>
                              <p:par>
                                <p:cTn id="13" presetID="16" presetClass="entr" presetSubtype="21"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arn(inVertical)">
                                      <p:cBhvr>
                                        <p:cTn id="15" dur="1500"/>
                                        <p:tgtEl>
                                          <p:spTgt spid="5">
                                            <p:txEl>
                                              <p:pRg st="3" end="3"/>
                                            </p:txEl>
                                          </p:spTgt>
                                        </p:tgtEl>
                                      </p:cBhvr>
                                    </p:animEffect>
                                  </p:childTnLst>
                                </p:cTn>
                              </p:par>
                            </p:childTnLst>
                          </p:cTn>
                        </p:par>
                        <p:par>
                          <p:cTn id="16" fill="hold">
                            <p:stCondLst>
                              <p:cond delay="4500"/>
                            </p:stCondLst>
                            <p:childTnLst>
                              <p:par>
                                <p:cTn id="17" presetID="16" presetClass="entr" presetSubtype="21"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1500"/>
                                        <p:tgtEl>
                                          <p:spTgt spid="5">
                                            <p:txEl>
                                              <p:pRg st="4" end="4"/>
                                            </p:txEl>
                                          </p:spTgt>
                                        </p:tgtEl>
                                      </p:cBhvr>
                                    </p:animEffect>
                                  </p:childTnLst>
                                </p:cTn>
                              </p:par>
                            </p:childTnLst>
                          </p:cTn>
                        </p:par>
                        <p:par>
                          <p:cTn id="20" fill="hold">
                            <p:stCondLst>
                              <p:cond delay="6000"/>
                            </p:stCondLst>
                            <p:childTnLst>
                              <p:par>
                                <p:cTn id="21" presetID="16" presetClass="entr" presetSubtype="21"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arn(inVertical)">
                                      <p:cBhvr>
                                        <p:cTn id="23" dur="1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1. What is wrong with the formula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Excel rows 1 to 5 and columns A and B.">
            <a:extLst>
              <a:ext uri="{FF2B5EF4-FFF2-40B4-BE49-F238E27FC236}">
                <a16:creationId xmlns:a16="http://schemas.microsoft.com/office/drawing/2014/main" id="{7658C886-8C05-575A-3CA0-6486C3E4D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738" y="3667167"/>
            <a:ext cx="5987706" cy="2257934"/>
          </a:xfrm>
          <a:prstGeom prst="rect">
            <a:avLst/>
          </a:prstGeom>
        </p:spPr>
      </p:pic>
    </p:spTree>
    <p:extLst>
      <p:ext uri="{BB962C8B-B14F-4D97-AF65-F5344CB8AC3E}">
        <p14:creationId xmlns:p14="http://schemas.microsoft.com/office/powerpoint/2010/main" val="224751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1600" dirty="0">
                <a:solidFill>
                  <a:schemeClr val="bg2"/>
                </a:solidFill>
                <a:effectLst/>
                <a:latin typeface="Sylfaen" panose="010A0502050306030303" pitchFamily="18" charset="0"/>
                <a:ea typeface="Times New Roman" panose="02020603050405020304" pitchFamily="18" charset="0"/>
              </a:rPr>
              <a:t>Quick Quiz:</a:t>
            </a: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600" dirty="0">
                <a:solidFill>
                  <a:schemeClr val="bg2"/>
                </a:solidFill>
                <a:effectLst/>
                <a:latin typeface="Sylfaen" panose="010A0502050306030303" pitchFamily="18" charset="0"/>
                <a:ea typeface="Times New Roman" panose="02020603050405020304" pitchFamily="18" charset="0"/>
              </a:rPr>
              <a:t>. When you break a link using the Break Links command in the Edit Links dialog box, all the external reference formulas are converted to their most recent values.</a:t>
            </a:r>
          </a:p>
          <a:p>
            <a:pPr marL="0" marR="0" lvl="0" indent="0">
              <a:spcBef>
                <a:spcPts val="0"/>
              </a:spcBef>
              <a:spcAft>
                <a:spcPts val="0"/>
              </a:spcAft>
              <a:buNone/>
              <a:tabLst>
                <a:tab pos="457200" algn="l"/>
              </a:tabLst>
            </a:pPr>
            <a:endParaRPr lang="en-US" sz="16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external)</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a:t>
            </a:r>
            <a:r>
              <a:rPr lang="en-US" sz="1600" dirty="0">
                <a:solidFill>
                  <a:schemeClr val="bg2"/>
                </a:solidFill>
                <a:effectLst/>
                <a:latin typeface="Times New Roman" panose="02020603050405020304" pitchFamily="18" charset="0"/>
                <a:ea typeface="Times New Roman" panose="02020603050405020304" pitchFamily="18" charset="0"/>
              </a:rPr>
              <a:t> place the workbook file name in brackets and then list the worksheet group and cell reference as you would in a 3-D reference) </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True</a:t>
            </a:r>
            <a:r>
              <a:rPr lang="en-US" sz="1600" dirty="0">
                <a:solidFill>
                  <a:schemeClr val="bg2"/>
                </a:solidFill>
                <a:effectLst/>
                <a:latin typeface="Times New Roman" panose="02020603050405020304" pitchFamily="18" charset="0"/>
                <a:ea typeface="Times New Roman" panose="02020603050405020304" pitchFamily="18" charset="0"/>
              </a:rPr>
              <a:t>: External references can be long and complicated</a:t>
            </a:r>
          </a:p>
          <a:p>
            <a:pPr marL="342900" marR="0" lvl="0" indent="-342900">
              <a:spcBef>
                <a:spcPts val="0"/>
              </a:spcBef>
              <a:spcAft>
                <a:spcPts val="0"/>
              </a:spcAft>
              <a:buFont typeface="Symbol" panose="05050102010706020507" pitchFamily="18" charset="2"/>
              <a:buChar char=""/>
              <a:tabLst>
                <a:tab pos="457200" algn="l"/>
              </a:tabLst>
            </a:pPr>
            <a:endParaRPr lang="en-US" sz="1600" dirty="0">
              <a:solidFill>
                <a:schemeClr val="bg2"/>
              </a:solidFill>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False</a:t>
            </a:r>
            <a:r>
              <a:rPr lang="en-US" sz="1600" dirty="0">
                <a:solidFill>
                  <a:schemeClr val="bg2"/>
                </a:solidFill>
                <a:effectLst/>
                <a:latin typeface="Times New Roman" panose="02020603050405020304" pitchFamily="18" charset="0"/>
                <a:ea typeface="Times New Roman" panose="02020603050405020304" pitchFamily="18" charset="0"/>
              </a:rPr>
              <a:t>: When linking to external source documents, you do not have to worry about security issues. </a:t>
            </a:r>
            <a:endParaRPr lang="en-CA" sz="16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8845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 location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an email address.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689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r>
              <a:rPr lang="en-US" sz="1800" dirty="0">
                <a:solidFill>
                  <a:schemeClr val="bg2"/>
                </a:solidFill>
                <a:effectLst/>
                <a:latin typeface="Sylfaen" panose="010A0502050306030303" pitchFamily="18" charset="0"/>
                <a:ea typeface="Times New Roman" panose="02020603050405020304" pitchFamily="18" charset="0"/>
              </a:rPr>
              <a:t>A hyperlink is a link to information within that file or another file. </a:t>
            </a:r>
          </a:p>
          <a:p>
            <a:r>
              <a:rPr lang="en-US" sz="1800" dirty="0">
                <a:solidFill>
                  <a:schemeClr val="bg2"/>
                </a:solidFill>
                <a:effectLst/>
                <a:latin typeface="Sylfaen" panose="010A0502050306030303" pitchFamily="18" charset="0"/>
                <a:ea typeface="Times New Roman" panose="02020603050405020304" pitchFamily="18" charset="0"/>
              </a:rPr>
              <a:t>The hyperlinks are usually represented by colored words with underlines or images. </a:t>
            </a:r>
          </a:p>
          <a:p>
            <a:r>
              <a:rPr lang="en-US" sz="1800" dirty="0">
                <a:solidFill>
                  <a:schemeClr val="bg2"/>
                </a:solidFill>
                <a:effectLst/>
                <a:latin typeface="Sylfaen" panose="010A0502050306030303" pitchFamily="18" charset="0"/>
                <a:ea typeface="Times New Roman" panose="02020603050405020304" pitchFamily="18" charset="0"/>
              </a:rPr>
              <a:t>Although hyperlinks are most often found on Web pages, they can also be placed in a worksheet and used to quickly jump to a specific cell or range within the active worksheet, another worksheet, another workbook, or to other files, such as a Word document or a PowerPoint presentation, or sites on the Web.</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015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1473900-7181-80EC-2225-A393C720566E}"/>
              </a:ext>
            </a:extLst>
          </p:cNvPr>
          <p:cNvPicPr>
            <a:picLocks noGrp="1" noChangeAspect="1"/>
          </p:cNvPicPr>
          <p:nvPr>
            <p:ph idx="1"/>
          </p:nvPr>
        </p:nvPicPr>
        <p:blipFill>
          <a:blip r:embed="rId2"/>
          <a:stretch>
            <a:fillRect/>
          </a:stretch>
        </p:blipFill>
        <p:spPr>
          <a:xfrm>
            <a:off x="838199" y="2107976"/>
            <a:ext cx="10143932" cy="456625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133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To use a hyperlink, you click anywhere inside the cell that contains the link.</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338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000"/>
                                        <p:tgtEl>
                                          <p:spTgt spid="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arn(inVertical)">
                                      <p:cBhvr>
                                        <p:cTn id="10" dur="1000"/>
                                        <p:tgtEl>
                                          <p:spTgt spid="5">
                                            <p:txEl>
                                              <p:pRg st="3" end="3"/>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animEffect transition="in" filter="barn(inVertical)">
                                      <p:cBhvr>
                                        <p:cTn id="13"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sz="1800" dirty="0">
                <a:solidFill>
                  <a:schemeClr val="bg2"/>
                </a:solidFill>
                <a:effectLst/>
                <a:latin typeface="Sylfaen" panose="010A0502050306030303" pitchFamily="18" charset="0"/>
                <a:ea typeface="Times New Roman" panose="02020603050405020304" pitchFamily="18" charset="0"/>
              </a:rPr>
              <a:t>Quick Quiz:</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hyperlink)</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To use a hyperlink, you click anywhere inside the cell that contains the link.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p>
          <a:p>
            <a:pPr marL="342900" marR="0" lvl="0" indent="-342900">
              <a:spcBef>
                <a:spcPts val="0"/>
              </a:spcBef>
              <a:spcAft>
                <a:spcPts val="0"/>
              </a:spcAft>
              <a:buFont typeface="Symbol" panose="05050102010706020507" pitchFamily="18" charset="2"/>
              <a:buChar char=""/>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Websites; files on your computer in Word documents, PowerPoint presentations, text files, and PDF documents; cells and cell ranges within the current workbook; email addresses; new documents created specifically as the source of the hyperlink.)</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735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hlinkClick r:id="rId2"/>
            <a:extLst>
              <a:ext uri="{FF2B5EF4-FFF2-40B4-BE49-F238E27FC236}">
                <a16:creationId xmlns:a16="http://schemas.microsoft.com/office/drawing/2014/main" id="{C8410440-7603-306D-EB7B-2EF8EC776F16}"/>
              </a:ext>
            </a:extLst>
          </p:cNvPr>
          <p:cNvPicPr>
            <a:picLocks noGrp="1" noChangeAspect="1"/>
          </p:cNvPicPr>
          <p:nvPr>
            <p:ph idx="1"/>
          </p:nvPr>
        </p:nvPicPr>
        <p:blipFill>
          <a:blip r:embed="rId3"/>
          <a:stretch>
            <a:fillRect/>
          </a:stretch>
        </p:blipFill>
        <p:spPr>
          <a:xfrm>
            <a:off x="838199" y="2161804"/>
            <a:ext cx="9436608" cy="459642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C14C4146-24E3-222D-8B58-B1AA024EC753}"/>
              </a:ext>
            </a:extLst>
          </p:cNvPr>
          <p:cNvSpPr txBox="1"/>
          <p:nvPr/>
        </p:nvSpPr>
        <p:spPr>
          <a:xfrm>
            <a:off x="5024761" y="2672179"/>
            <a:ext cx="3961726" cy="369332"/>
          </a:xfrm>
          <a:prstGeom prst="rect">
            <a:avLst/>
          </a:prstGeom>
          <a:noFill/>
        </p:spPr>
        <p:txBody>
          <a:bodyPr wrap="none" rtlCol="0">
            <a:spAutoFit/>
          </a:bodyPr>
          <a:lstStyle/>
          <a:p>
            <a:r>
              <a:rPr lang="en-CA" dirty="0">
                <a:hlinkClick r:id="rId4"/>
              </a:rPr>
              <a:t>https://forms.office.com/r/KVRYcVzUw9</a:t>
            </a:r>
            <a:endParaRPr lang="en-CA" dirty="0"/>
          </a:p>
        </p:txBody>
      </p:sp>
    </p:spTree>
    <p:extLst>
      <p:ext uri="{BB962C8B-B14F-4D97-AF65-F5344CB8AC3E}">
        <p14:creationId xmlns:p14="http://schemas.microsoft.com/office/powerpoint/2010/main" val="3035576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Simplifying Formulas with Named Ranges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What is a named range.</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named ranges in formulas.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determine the scope of named ranges.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defined names in existing formulas.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999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A2FC1DF-38FD-DA12-E870-53F6EDECAAA6}"/>
              </a:ext>
            </a:extLst>
          </p:cNvPr>
          <p:cNvPicPr>
            <a:picLocks noGrp="1" noChangeAspect="1"/>
          </p:cNvPicPr>
          <p:nvPr>
            <p:ph idx="1"/>
          </p:nvPr>
        </p:nvPicPr>
        <p:blipFill>
          <a:blip r:embed="rId2"/>
          <a:stretch>
            <a:fillRect/>
          </a:stretch>
        </p:blipFill>
        <p:spPr>
          <a:xfrm>
            <a:off x="838199" y="2110681"/>
            <a:ext cx="9436608" cy="421525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9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7"/>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least productive way to define a named range is to select a range and enter the name in the Name box.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name you use for a range should be short, meaningful, and descriptive.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You can use the Apply Names command for worksheet groups. </a:t>
            </a:r>
            <a:endParaRPr lang="en-CA" sz="24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364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750"/>
                                        <p:tgtEl>
                                          <p:spTgt spid="5">
                                            <p:txEl>
                                              <p:pRg st="1" end="1"/>
                                            </p:txEl>
                                          </p:spTgt>
                                        </p:tgtEl>
                                      </p:cBhvr>
                                    </p:animEffect>
                                  </p:childTnLst>
                                </p:cTn>
                              </p:par>
                            </p:childTnLst>
                          </p:cTn>
                        </p:par>
                        <p:par>
                          <p:cTn id="8" fill="hold">
                            <p:stCondLst>
                              <p:cond delay="1750"/>
                            </p:stCondLst>
                            <p:childTnLst>
                              <p:par>
                                <p:cTn id="9" presetID="16" presetClass="entr" presetSubtype="21"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barn(inVertical)">
                                      <p:cBhvr>
                                        <p:cTn id="11" dur="1750"/>
                                        <p:tgtEl>
                                          <p:spTgt spid="5">
                                            <p:txEl>
                                              <p:pRg st="2" end="2"/>
                                            </p:txEl>
                                          </p:spTgt>
                                        </p:tgtEl>
                                      </p:cBhvr>
                                    </p:animEffect>
                                  </p:childTnLst>
                                </p:cTn>
                              </p:par>
                            </p:childTnLst>
                          </p:cTn>
                        </p:par>
                        <p:par>
                          <p:cTn id="12" fill="hold">
                            <p:stCondLst>
                              <p:cond delay="3500"/>
                            </p:stCondLst>
                            <p:childTnLst>
                              <p:par>
                                <p:cTn id="13" presetID="16" presetClass="entr" presetSubtype="21" fill="hold" nodeType="after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arn(inVertical)">
                                      <p:cBhvr>
                                        <p:cTn id="15" dur="1750"/>
                                        <p:tgtEl>
                                          <p:spTgt spid="5">
                                            <p:txEl>
                                              <p:pRg st="3" end="3"/>
                                            </p:txEl>
                                          </p:spTgt>
                                        </p:tgtEl>
                                      </p:cBhvr>
                                    </p:animEffect>
                                  </p:childTnLst>
                                </p:cTn>
                              </p:par>
                            </p:childTnLst>
                          </p:cTn>
                        </p:par>
                        <p:par>
                          <p:cTn id="16" fill="hold">
                            <p:stCondLst>
                              <p:cond delay="5250"/>
                            </p:stCondLst>
                            <p:childTnLst>
                              <p:par>
                                <p:cTn id="17" presetID="16" presetClass="entr" presetSubtype="21"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1750"/>
                                        <p:tgtEl>
                                          <p:spTgt spid="5">
                                            <p:txEl>
                                              <p:pRg st="4" end="4"/>
                                            </p:txEl>
                                          </p:spTgt>
                                        </p:tgtEl>
                                      </p:cBhvr>
                                    </p:animEffect>
                                  </p:childTnLst>
                                </p:cTn>
                              </p:par>
                            </p:childTnLst>
                          </p:cTn>
                        </p:par>
                        <p:par>
                          <p:cTn id="20" fill="hold">
                            <p:stCondLst>
                              <p:cond delay="7000"/>
                            </p:stCondLst>
                            <p:childTnLst>
                              <p:par>
                                <p:cTn id="21" presetID="16" presetClass="entr" presetSubtype="21" fill="hold" nodeType="after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arn(inVertical)">
                                      <p:cBhvr>
                                        <p:cTn id="23" dur="1750"/>
                                        <p:tgtEl>
                                          <p:spTgt spid="5">
                                            <p:txEl>
                                              <p:pRg st="5" end="5"/>
                                            </p:txEl>
                                          </p:spTgt>
                                        </p:tgtEl>
                                      </p:cBhvr>
                                    </p:animEffect>
                                  </p:childTnLst>
                                </p:cTn>
                              </p:par>
                            </p:childTnLst>
                          </p:cTn>
                        </p:par>
                        <p:par>
                          <p:cTn id="24" fill="hold">
                            <p:stCondLst>
                              <p:cond delay="8750"/>
                            </p:stCondLst>
                            <p:childTnLst>
                              <p:par>
                                <p:cTn id="25" presetID="16" presetClass="entr" presetSubtype="21" fill="hold" nodeType="after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arn(inVertical)">
                                      <p:cBhvr>
                                        <p:cTn id="27" dur="17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2. Correct the given VLOOKUP formula according to information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49BF1CF-D005-E330-A93E-E317BCF68FAA}"/>
              </a:ext>
            </a:extLst>
          </p:cNvPr>
          <p:cNvPicPr>
            <a:picLocks noChangeAspect="1"/>
          </p:cNvPicPr>
          <p:nvPr/>
        </p:nvPicPr>
        <p:blipFill>
          <a:blip r:embed="rId2"/>
          <a:stretch>
            <a:fillRect/>
          </a:stretch>
        </p:blipFill>
        <p:spPr>
          <a:xfrm>
            <a:off x="1550008" y="3553263"/>
            <a:ext cx="9293940" cy="2634812"/>
          </a:xfrm>
          <a:prstGeom prst="rect">
            <a:avLst/>
          </a:prstGeom>
        </p:spPr>
      </p:pic>
    </p:spTree>
    <p:extLst>
      <p:ext uri="{BB962C8B-B14F-4D97-AF65-F5344CB8AC3E}">
        <p14:creationId xmlns:p14="http://schemas.microsoft.com/office/powerpoint/2010/main" val="219337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174416"/>
            <a:ext cx="9406666" cy="3526144"/>
          </a:xfrm>
        </p:spPr>
        <p:txBody>
          <a:bodyPr>
            <a:noAutofit/>
          </a:bodyPr>
          <a:lstStyle/>
          <a:p>
            <a:pPr marL="342900" marR="0" lvl="0" indent="-342900">
              <a:spcBef>
                <a:spcPts val="0"/>
              </a:spcBef>
              <a:spcAft>
                <a:spcPts val="0"/>
              </a:spcAft>
              <a:buFont typeface="+mj-lt"/>
              <a:buAutoNum type="arabicPeriod" startAt="7"/>
            </a:pPr>
            <a:r>
              <a:rPr lang="en-US" sz="2000" dirty="0">
                <a:solidFill>
                  <a:schemeClr val="bg2"/>
                </a:solidFill>
                <a:effectLst/>
                <a:latin typeface="Sylfaen" panose="010A0502050306030303" pitchFamily="18" charset="0"/>
                <a:ea typeface="Times New Roman" panose="02020603050405020304" pitchFamily="18" charset="0"/>
              </a:rPr>
              <a:t>Quick Quiz: </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The least productive way to define a named range is to select a range and enter the name in the Name box.</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The name you use for a range should be short, meaningful, and descriptive.</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absolute)</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Local)</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You can use the Apply Names command for worksheet groups.</a:t>
            </a:r>
            <a:endParaRPr lang="en-CA" sz="20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48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set up a workbook template.</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a workbook based on a template.</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0956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marR="0" indent="0">
              <a:spcBef>
                <a:spcPts val="0"/>
              </a:spcBef>
              <a:spcAft>
                <a:spcPts val="0"/>
              </a:spcAft>
              <a:buNone/>
            </a:pPr>
            <a:endParaRPr lang="en-US" sz="2400" dirty="0">
              <a:solidFill>
                <a:schemeClr val="bg2"/>
              </a:solidFill>
              <a:effectLst/>
              <a:latin typeface="Sylfaen" panose="010A0502050306030303" pitchFamily="18" charset="0"/>
              <a:ea typeface="Times New Roman" panose="02020603050405020304" pitchFamily="18" charset="0"/>
            </a:endParaRPr>
          </a:p>
          <a:p>
            <a:pPr marL="0" marR="0" indent="0" algn="just">
              <a:spcBef>
                <a:spcPts val="0"/>
              </a:spcBef>
              <a:spcAft>
                <a:spcPts val="0"/>
              </a:spcAft>
              <a:buNone/>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A custom template is a workbook template you create that is ready to run with the formulas for all calculations included as well as all formatting. </a:t>
            </a:r>
            <a:endParaRPr lang="en-CA" sz="2400" dirty="0">
              <a:solidFill>
                <a:schemeClr val="bg2"/>
              </a:solidFill>
              <a:effectLst/>
              <a:highlight>
                <a:srgbClr val="800080"/>
              </a:highligh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06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554EAAF-332E-0BE7-96C4-156322443507}"/>
              </a:ext>
            </a:extLst>
          </p:cNvPr>
          <p:cNvPicPr>
            <a:picLocks noGrp="1" noChangeAspect="1"/>
          </p:cNvPicPr>
          <p:nvPr>
            <p:ph idx="1"/>
          </p:nvPr>
        </p:nvPicPr>
        <p:blipFill>
          <a:blip r:embed="rId2"/>
          <a:stretch>
            <a:fillRect/>
          </a:stretch>
        </p:blipFill>
        <p:spPr>
          <a:xfrm>
            <a:off x="838199" y="2174530"/>
            <a:ext cx="9436608" cy="250893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712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a:solidFill>
            <a:schemeClr val="accent5"/>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buNone/>
            </a:pPr>
            <a:r>
              <a:rPr lang="en-US" sz="1800" dirty="0">
                <a:ln w="0"/>
                <a:solidFill>
                  <a:schemeClr val="tx1"/>
                </a:solidFill>
                <a:effectLst>
                  <a:outerShdw blurRad="38100" dist="19050" dir="2700000" algn="tl" rotWithShape="0">
                    <a:schemeClr val="dk1">
                      <a:alpha val="40000"/>
                    </a:schemeClr>
                  </a:outerShdw>
                </a:effectLst>
              </a:rPr>
              <a:t>The following are just some of the advantages of using a template to create multiple workbooks with the same features: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save time and ensure consistency in the design and content of workbooks because all labels, formatting, and formulas are entered once.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ensure accuracy because formulas can be entered and verified once, and then used with confidence in all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standardize the appearance and content of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prevent data from being overwritten when an existing workbook is inadvertently saved with new data rather than saved as a new workbook. </a:t>
            </a:r>
          </a:p>
          <a:p>
            <a:pPr marL="0" indent="0">
              <a:buNone/>
            </a:pPr>
            <a:r>
              <a:rPr lang="en-US" sz="1800" dirty="0">
                <a:ln w="0"/>
                <a:solidFill>
                  <a:schemeClr val="tx1"/>
                </a:solidFill>
                <a:effectLst>
                  <a:outerShdw blurRad="38100" dist="19050" dir="2700000" algn="tl" rotWithShape="0">
                    <a:schemeClr val="dk1">
                      <a:alpha val="40000"/>
                    </a:schemeClr>
                  </a:outerShdw>
                </a:effectLst>
              </a:rPr>
              <a:t>If you are part of a team that needs to create the same type of workbook repeatedly, it’s a good idea to use a template to both save time and ensure consistency in the design and content of the workbooks.</a:t>
            </a:r>
            <a:endParaRPr lang="en-CA" sz="180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8921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D5A213E-5890-9877-6836-78A48112B460}"/>
              </a:ext>
            </a:extLst>
          </p:cNvPr>
          <p:cNvSpPr txBox="1"/>
          <p:nvPr/>
        </p:nvSpPr>
        <p:spPr>
          <a:xfrm>
            <a:off x="1683990" y="3372625"/>
            <a:ext cx="3414753" cy="480060"/>
          </a:xfrm>
          <a:prstGeom prst="plaqu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save time and ensure consistency</a:t>
            </a:r>
            <a:endParaRPr lang="en-CA" dirty="0"/>
          </a:p>
        </p:txBody>
      </p:sp>
      <p:sp>
        <p:nvSpPr>
          <p:cNvPr id="8" name="TextBox 7">
            <a:extLst>
              <a:ext uri="{FF2B5EF4-FFF2-40B4-BE49-F238E27FC236}">
                <a16:creationId xmlns:a16="http://schemas.microsoft.com/office/drawing/2014/main" id="{ED0946C4-89FA-C576-6142-669A2DA1E944}"/>
              </a:ext>
            </a:extLst>
          </p:cNvPr>
          <p:cNvSpPr txBox="1"/>
          <p:nvPr/>
        </p:nvSpPr>
        <p:spPr>
          <a:xfrm>
            <a:off x="4038169" y="4122620"/>
            <a:ext cx="2121148" cy="462201"/>
          </a:xfrm>
          <a:prstGeom prst="hexagon">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rPr>
              <a:t>ensure</a:t>
            </a:r>
            <a:r>
              <a:rPr lang="en-US" sz="1800" dirty="0">
                <a:ln w="0"/>
                <a:solidFill>
                  <a:schemeClr val="tx1"/>
                </a:solidFill>
                <a:effectLst>
                  <a:outerShdw blurRad="38100" dist="19050" dir="2700000" algn="tl" rotWithShape="0">
                    <a:schemeClr val="dk1">
                      <a:alpha val="40000"/>
                    </a:schemeClr>
                  </a:outerShdw>
                </a:effectLst>
              </a:rPr>
              <a:t> accuracy</a:t>
            </a:r>
            <a:endParaRPr lang="en-CA" dirty="0"/>
          </a:p>
        </p:txBody>
      </p:sp>
      <p:sp>
        <p:nvSpPr>
          <p:cNvPr id="9" name="TextBox 8">
            <a:extLst>
              <a:ext uri="{FF2B5EF4-FFF2-40B4-BE49-F238E27FC236}">
                <a16:creationId xmlns:a16="http://schemas.microsoft.com/office/drawing/2014/main" id="{A68DD9C7-3037-C45E-52EB-E7B7D25E1725}"/>
              </a:ext>
            </a:extLst>
          </p:cNvPr>
          <p:cNvSpPr txBox="1"/>
          <p:nvPr/>
        </p:nvSpPr>
        <p:spPr>
          <a:xfrm>
            <a:off x="5809995" y="4744853"/>
            <a:ext cx="4046264" cy="480060"/>
          </a:xfrm>
          <a:prstGeom prst="plaque">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standardize the appearance and content</a:t>
            </a:r>
            <a:endParaRPr lang="en-CA" dirty="0"/>
          </a:p>
        </p:txBody>
      </p:sp>
      <p:sp>
        <p:nvSpPr>
          <p:cNvPr id="11" name="TextBox 10">
            <a:extLst>
              <a:ext uri="{FF2B5EF4-FFF2-40B4-BE49-F238E27FC236}">
                <a16:creationId xmlns:a16="http://schemas.microsoft.com/office/drawing/2014/main" id="{2B230138-66D6-3CF9-A74F-63A717C3A26B}"/>
              </a:ext>
            </a:extLst>
          </p:cNvPr>
          <p:cNvSpPr txBox="1"/>
          <p:nvPr/>
        </p:nvSpPr>
        <p:spPr>
          <a:xfrm>
            <a:off x="2888739" y="5580579"/>
            <a:ext cx="4420007" cy="451485"/>
          </a:xfrm>
          <a:prstGeom prst="hex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prevent data from being overwritten</a:t>
            </a:r>
            <a:endParaRPr lang="en-CA" dirty="0"/>
          </a:p>
        </p:txBody>
      </p:sp>
      <p:sp>
        <p:nvSpPr>
          <p:cNvPr id="13" name="TextBox 12">
            <a:extLst>
              <a:ext uri="{FF2B5EF4-FFF2-40B4-BE49-F238E27FC236}">
                <a16:creationId xmlns:a16="http://schemas.microsoft.com/office/drawing/2014/main" id="{C84DCA73-54C2-2308-22DF-3243B99D7839}"/>
              </a:ext>
            </a:extLst>
          </p:cNvPr>
          <p:cNvSpPr txBox="1"/>
          <p:nvPr/>
        </p:nvSpPr>
        <p:spPr>
          <a:xfrm>
            <a:off x="3400245" y="2493739"/>
            <a:ext cx="4819501" cy="5232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ln w="0"/>
                <a:solidFill>
                  <a:schemeClr val="bg1"/>
                </a:solidFill>
                <a:effectLst>
                  <a:outerShdw blurRad="38100" dist="19050" dir="2700000" algn="tl" rotWithShape="0">
                    <a:schemeClr val="dk1">
                      <a:alpha val="40000"/>
                    </a:schemeClr>
                  </a:outerShdw>
                </a:effectLst>
              </a:rPr>
              <a:t>Advantages of using a template</a:t>
            </a:r>
            <a:endParaRPr lang="en-CA" sz="2800" dirty="0">
              <a:solidFill>
                <a:schemeClr val="bg1"/>
              </a:solidFill>
            </a:endParaRPr>
          </a:p>
        </p:txBody>
      </p:sp>
    </p:spTree>
    <p:extLst>
      <p:ext uri="{BB962C8B-B14F-4D97-AF65-F5344CB8AC3E}">
        <p14:creationId xmlns:p14="http://schemas.microsoft.com/office/powerpoint/2010/main" val="375770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84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1000"/>
                                        <p:tgtEl>
                                          <p:spTgt spid="5">
                                            <p:txEl>
                                              <p:pRg st="1" end="1"/>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arn(inVertical)">
                                      <p:cBhvr>
                                        <p:cTn id="10"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dirty="0">
                <a:solidFill>
                  <a:schemeClr val="bg2"/>
                </a:solidFill>
                <a:effectLst/>
                <a:latin typeface="Sylfaen" panose="010A0502050306030303" pitchFamily="18" charset="0"/>
                <a:ea typeface="Times New Roman" panose="02020603050405020304" pitchFamily="18" charset="0"/>
              </a:rPr>
              <a:t>: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980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hlinkClick r:id="rId2"/>
            <a:extLst>
              <a:ext uri="{FF2B5EF4-FFF2-40B4-BE49-F238E27FC236}">
                <a16:creationId xmlns:a16="http://schemas.microsoft.com/office/drawing/2014/main" id="{514DF94E-DCB4-DD71-21DF-0C3727B2C1C2}"/>
              </a:ext>
            </a:extLst>
          </p:cNvPr>
          <p:cNvPicPr>
            <a:picLocks noGrp="1" noChangeAspect="1"/>
          </p:cNvPicPr>
          <p:nvPr>
            <p:ph idx="1"/>
          </p:nvPr>
        </p:nvPicPr>
        <p:blipFill>
          <a:blip r:embed="rId3"/>
          <a:stretch>
            <a:fillRect/>
          </a:stretch>
        </p:blipFill>
        <p:spPr>
          <a:xfrm>
            <a:off x="838199" y="2141534"/>
            <a:ext cx="9436608" cy="4360724"/>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FFEBB0E-6692-FC66-0CE1-C5AAF9EF4B21}"/>
              </a:ext>
            </a:extLst>
          </p:cNvPr>
          <p:cNvSpPr txBox="1"/>
          <p:nvPr/>
        </p:nvSpPr>
        <p:spPr>
          <a:xfrm>
            <a:off x="6889072" y="1003177"/>
            <a:ext cx="184731" cy="369332"/>
          </a:xfrm>
          <a:prstGeom prst="rect">
            <a:avLst/>
          </a:prstGeom>
          <a:noFill/>
        </p:spPr>
        <p:txBody>
          <a:bodyPr wrap="none" rtlCol="0">
            <a:spAutoFit/>
          </a:bodyPr>
          <a:lstStyle/>
          <a:p>
            <a:endParaRPr lang="en-CA" dirty="0"/>
          </a:p>
        </p:txBody>
      </p:sp>
      <p:sp>
        <p:nvSpPr>
          <p:cNvPr id="7" name="TextBox 6">
            <a:extLst>
              <a:ext uri="{FF2B5EF4-FFF2-40B4-BE49-F238E27FC236}">
                <a16:creationId xmlns:a16="http://schemas.microsoft.com/office/drawing/2014/main" id="{F6DB39D2-4B86-98E1-C638-CDD11C111C32}"/>
              </a:ext>
            </a:extLst>
          </p:cNvPr>
          <p:cNvSpPr txBox="1"/>
          <p:nvPr/>
        </p:nvSpPr>
        <p:spPr>
          <a:xfrm>
            <a:off x="4793941" y="2579847"/>
            <a:ext cx="3877152" cy="369332"/>
          </a:xfrm>
          <a:prstGeom prst="rect">
            <a:avLst/>
          </a:prstGeom>
          <a:noFill/>
        </p:spPr>
        <p:txBody>
          <a:bodyPr wrap="none" rtlCol="0">
            <a:spAutoFit/>
          </a:bodyPr>
          <a:lstStyle/>
          <a:p>
            <a:r>
              <a:rPr lang="en-CA" dirty="0">
                <a:hlinkClick r:id="rId4"/>
              </a:rPr>
              <a:t>https://forms.office.com/r/YSzSnGXvpv</a:t>
            </a:r>
            <a:endParaRPr lang="en-CA" dirty="0"/>
          </a:p>
        </p:txBody>
      </p:sp>
    </p:spTree>
    <p:extLst>
      <p:ext uri="{BB962C8B-B14F-4D97-AF65-F5344CB8AC3E}">
        <p14:creationId xmlns:p14="http://schemas.microsoft.com/office/powerpoint/2010/main" val="450095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08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83880" cy="3789089"/>
          </a:xfrm>
        </p:spPr>
        <p:txBody>
          <a:bodyPr numCol="3" anchor="b">
            <a:noAutofit/>
          </a:bodyPr>
          <a:lstStyle/>
          <a:p>
            <a:pPr marL="0" indent="0">
              <a:buNone/>
            </a:pPr>
            <a:r>
              <a:rPr lang="en-US" u="sng" dirty="0">
                <a:solidFill>
                  <a:schemeClr val="bg2"/>
                </a:solidFill>
                <a:effectLst/>
                <a:latin typeface="Times New Roman" panose="02020603050405020304" pitchFamily="18" charset="0"/>
                <a:ea typeface="SimSun" panose="02010600030101010101" pitchFamily="2" charset="-122"/>
              </a:rPr>
              <a:t>Module Objectives</a:t>
            </a:r>
          </a:p>
          <a:p>
            <a:r>
              <a:rPr lang="en-US" sz="2400" dirty="0">
                <a:solidFill>
                  <a:schemeClr val="bg2"/>
                </a:solidFill>
                <a:effectLst/>
                <a:latin typeface="Times New Roman" panose="02020603050405020304" pitchFamily="18" charset="0"/>
                <a:ea typeface="SimSun" panose="02010600030101010101" pitchFamily="2" charset="-122"/>
              </a:rPr>
              <a:t> Section 5.1</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Copy worksheets between workbooks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View a workbook in multiple windows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Organize worksheets in a worksheet group</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 3-D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 Section 5.2</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an external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Manage the security features of linked documents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hyperlink to a document source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Link to an email address</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Section 5.3</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and apply a named range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Work with name scope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workbook template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1500"/>
                                  </p:stCondLst>
                                  <p:childTnLst>
                                    <p:set>
                                      <p:cBhvr>
                                        <p:cTn id="16" dur="1" fill="hold">
                                          <p:stCondLst>
                                            <p:cond delay="9"/>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1500"/>
                                  </p:stCondLst>
                                  <p:childTnLst>
                                    <p:set>
                                      <p:cBhvr>
                                        <p:cTn id="18" dur="1" fill="hold">
                                          <p:stCondLst>
                                            <p:cond delay="9"/>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1500"/>
                                  </p:stCondLst>
                                  <p:childTnLst>
                                    <p:set>
                                      <p:cBhvr>
                                        <p:cTn id="20" dur="1" fill="hold">
                                          <p:stCondLst>
                                            <p:cond delay="9"/>
                                          </p:stCondLst>
                                        </p:cTn>
                                        <p:tgtEl>
                                          <p:spTgt spid="5">
                                            <p:txEl>
                                              <p:pRg st="9" end="9"/>
                                            </p:txEl>
                                          </p:spTgt>
                                        </p:tgtEl>
                                        <p:attrNameLst>
                                          <p:attrName>style.visibility</p:attrName>
                                        </p:attrNameLst>
                                      </p:cBhvr>
                                      <p:to>
                                        <p:strVal val="visible"/>
                                      </p:to>
                                    </p:set>
                                  </p:childTnLst>
                                </p:cTn>
                              </p:par>
                              <p:par>
                                <p:cTn id="21" presetID="1" presetClass="entr" presetSubtype="0" fill="hold" nodeType="withEffect">
                                  <p:stCondLst>
                                    <p:cond delay="1500"/>
                                  </p:stCondLst>
                                  <p:childTnLst>
                                    <p:set>
                                      <p:cBhvr>
                                        <p:cTn id="22" dur="1" fill="hold">
                                          <p:stCondLst>
                                            <p:cond delay="9"/>
                                          </p:stCondLst>
                                        </p:cTn>
                                        <p:tgtEl>
                                          <p:spTgt spid="5">
                                            <p:txEl>
                                              <p:pRg st="10" end="10"/>
                                            </p:txEl>
                                          </p:spTgt>
                                        </p:tgtEl>
                                        <p:attrNameLst>
                                          <p:attrName>style.visibility</p:attrName>
                                        </p:attrNameLst>
                                      </p:cBhvr>
                                      <p:to>
                                        <p:strVal val="visible"/>
                                      </p:to>
                                    </p:set>
                                  </p:childTnLst>
                                </p:cTn>
                              </p:par>
                              <p:par>
                                <p:cTn id="23" presetID="1" presetClass="entr" presetSubtype="0" fill="hold" nodeType="withEffect">
                                  <p:stCondLst>
                                    <p:cond delay="1500"/>
                                  </p:stCondLst>
                                  <p:childTnLst>
                                    <p:set>
                                      <p:cBhvr>
                                        <p:cTn id="24" dur="1" fill="hold">
                                          <p:stCondLst>
                                            <p:cond delay="9"/>
                                          </p:stCondLst>
                                        </p:cTn>
                                        <p:tgtEl>
                                          <p:spTgt spid="5">
                                            <p:txEl>
                                              <p:pRg st="11" end="11"/>
                                            </p:txEl>
                                          </p:spTgt>
                                        </p:tgtEl>
                                        <p:attrNameLst>
                                          <p:attrName>style.visibility</p:attrName>
                                        </p:attrNameLst>
                                      </p:cBhvr>
                                      <p:to>
                                        <p:strVal val="visible"/>
                                      </p:to>
                                    </p:set>
                                  </p:childTnLst>
                                </p:cTn>
                              </p:par>
                              <p:par>
                                <p:cTn id="25" presetID="1" presetClass="entr" presetSubtype="0" fill="hold" nodeType="withEffect">
                                  <p:stCondLst>
                                    <p:cond delay="300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par>
                                <p:cTn id="27" presetID="1" presetClass="entr" presetSubtype="0" fill="hold" nodeType="withEffect">
                                  <p:stCondLst>
                                    <p:cond delay="3000"/>
                                  </p:stCondLst>
                                  <p:childTnLst>
                                    <p:set>
                                      <p:cBhvr>
                                        <p:cTn id="28" dur="1" fill="hold">
                                          <p:stCondLst>
                                            <p:cond delay="0"/>
                                          </p:stCondLst>
                                        </p:cTn>
                                        <p:tgtEl>
                                          <p:spTgt spid="5">
                                            <p:txEl>
                                              <p:pRg st="14" end="14"/>
                                            </p:txEl>
                                          </p:spTgt>
                                        </p:tgtEl>
                                        <p:attrNameLst>
                                          <p:attrName>style.visibility</p:attrName>
                                        </p:attrNameLst>
                                      </p:cBhvr>
                                      <p:to>
                                        <p:strVal val="visible"/>
                                      </p:to>
                                    </p:set>
                                  </p:childTnLst>
                                </p:cTn>
                              </p:par>
                              <p:par>
                                <p:cTn id="29" presetID="1" presetClass="entr" presetSubtype="0" fill="hold" nodeType="withEffect">
                                  <p:stCondLst>
                                    <p:cond delay="3000"/>
                                  </p:stCondLst>
                                  <p:childTnLst>
                                    <p:set>
                                      <p:cBhvr>
                                        <p:cTn id="30" dur="1" fill="hold">
                                          <p:stCondLst>
                                            <p:cond delay="0"/>
                                          </p:stCondLst>
                                        </p:cTn>
                                        <p:tgtEl>
                                          <p:spTgt spid="5">
                                            <p:txEl>
                                              <p:pRg st="15" end="15"/>
                                            </p:txEl>
                                          </p:spTgt>
                                        </p:tgtEl>
                                        <p:attrNameLst>
                                          <p:attrName>style.visibility</p:attrName>
                                        </p:attrNameLst>
                                      </p:cBhvr>
                                      <p:to>
                                        <p:strVal val="visible"/>
                                      </p:to>
                                    </p:set>
                                  </p:childTnLst>
                                </p:cTn>
                              </p:par>
                              <p:par>
                                <p:cTn id="31" presetID="1" presetClass="entr" presetSubtype="0" fill="hold" nodeType="withEffect">
                                  <p:stCondLst>
                                    <p:cond delay="3000"/>
                                  </p:stCondLst>
                                  <p:childTnLst>
                                    <p:set>
                                      <p:cBhvr>
                                        <p:cTn id="32"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rPr>
              <a:t>Working with Multiple Worksheets.</a:t>
            </a:r>
          </a:p>
          <a:p>
            <a:pPr marL="0" indent="0">
              <a:buNone/>
            </a:pPr>
            <a:endParaRPr lang="en-US" sz="2000" dirty="0">
              <a:solidFill>
                <a:schemeClr val="bg2"/>
              </a:solidFill>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A workbook can contain one or several worksheets. This feature gives you the ability to organize your data better.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Many times a workbook has a massive amount of data. By dividing that data up into worksheets it is much more manageable and accessible.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Often times, a worksheet at the front of the workbook will summarize the data on the rest of the worksheets. This provides an opportunity to view summarized data without having to look at the rest of the data unless you want to.</a:t>
            </a:r>
            <a:endParaRPr lang="en-CA" sz="20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306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5">
                                            <p:txEl>
                                              <p:pRg st="2" end="2"/>
                                            </p:txEl>
                                          </p:spTgt>
                                        </p:tgtEl>
                                        <p:attrNameLst>
                                          <p:attrName>style.visibility</p:attrName>
                                        </p:attrNameLst>
                                      </p:cBhvr>
                                      <p:to>
                                        <p:strVal val="visible"/>
                                      </p:to>
                                    </p:set>
                                    <p:anim calcmode="lin" valueType="num">
                                      <p:cBhvr additive="base">
                                        <p:cTn id="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
                                  </p:stCondLst>
                                  <p:childTnLst>
                                    <p:set>
                                      <p:cBhvr>
                                        <p:cTn id="12" dur="1" fill="hold">
                                          <p:stCondLst>
                                            <p:cond delay="0"/>
                                          </p:stCondLst>
                                        </p:cTn>
                                        <p:tgtEl>
                                          <p:spTgt spid="5">
                                            <p:txEl>
                                              <p:pRg st="4" end="4"/>
                                            </p:txEl>
                                          </p:spTgt>
                                        </p:tgtEl>
                                        <p:attrNameLst>
                                          <p:attrName>style.visibility</p:attrName>
                                        </p:attrNameLst>
                                      </p:cBhvr>
                                      <p:to>
                                        <p:strVal val="visible"/>
                                      </p:to>
                                    </p:set>
                                    <p:anim calcmode="lin" valueType="num">
                                      <p:cBhvr additive="base">
                                        <p:cTn id="1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5">
                                            <p:txEl>
                                              <p:pRg st="6" end="6"/>
                                            </p:txEl>
                                          </p:spTgt>
                                        </p:tgtEl>
                                        <p:attrNameLst>
                                          <p:attrName>style.visibility</p:attrName>
                                        </p:attrNameLst>
                                      </p:cBhvr>
                                      <p:to>
                                        <p:strVal val="visible"/>
                                      </p:to>
                                    </p:set>
                                    <p:anim calcmode="lin" valueType="num">
                                      <p:cBhvr additive="base">
                                        <p:cTn id="1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B6748D9-2C24-545A-57F5-013B7962E0C2}"/>
              </a:ext>
            </a:extLst>
          </p:cNvPr>
          <p:cNvPicPr>
            <a:picLocks noGrp="1" noChangeAspect="1"/>
          </p:cNvPicPr>
          <p:nvPr>
            <p:ph idx="1"/>
          </p:nvPr>
        </p:nvPicPr>
        <p:blipFill>
          <a:blip r:embed="rId2"/>
          <a:stretch>
            <a:fillRect/>
          </a:stretch>
        </p:blipFill>
        <p:spPr>
          <a:xfrm>
            <a:off x="838199" y="2110681"/>
            <a:ext cx="9437440" cy="41982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827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3200" dirty="0">
                <a:solidFill>
                  <a:schemeClr val="bg2"/>
                </a:solidFill>
                <a:effectLst/>
                <a:latin typeface="Sylfaen" panose="010A0502050306030303" pitchFamily="18" charset="0"/>
                <a:ea typeface="Times New Roman" panose="02020603050405020304" pitchFamily="18" charset="0"/>
              </a:rPr>
              <a:t>Quick Quiz:</a:t>
            </a: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True/False. The fastest way to copy an entire worksheet to press and hold the Alt key as you drag and drop the sheet tab.</a:t>
            </a:r>
            <a:endParaRPr lang="en-CA" sz="32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563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barn(inVertical)">
                                      <p:cBhvr>
                                        <p:cTn id="1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(Answer: select the sheet tabs you want to copy)</a:t>
            </a:r>
          </a:p>
          <a:p>
            <a:pPr marL="0" marR="0" lvl="0" indent="0">
              <a:spcBef>
                <a:spcPts val="0"/>
              </a:spcBef>
              <a:spcAft>
                <a:spcPts val="0"/>
              </a:spcAft>
              <a:buNone/>
              <a:tabLst>
                <a:tab pos="457200" algn="l"/>
              </a:tabLst>
            </a:pP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400" dirty="0">
                <a:solidFill>
                  <a:schemeClr val="bg2"/>
                </a:solidFill>
                <a:effectLst/>
                <a:latin typeface="Sylfaen" panose="010A0502050306030303" pitchFamily="18" charset="0"/>
                <a:ea typeface="Times New Roman" panose="02020603050405020304" pitchFamily="18" charset="0"/>
              </a:rPr>
              <a:t> The fastest way to copy an entire worksheet to press and hold the Alt key as you drag and drop the sheet tab.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indent="0">
              <a:buNone/>
            </a:pP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869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825</TotalTime>
  <Words>2811</Words>
  <Application>Microsoft Office PowerPoint</Application>
  <PresentationFormat>Widescreen</PresentationFormat>
  <Paragraphs>321</Paragraphs>
  <Slides>49</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Sylfaen</vt:lpstr>
      <vt:lpstr>Symbol</vt:lpstr>
      <vt:lpstr>Times New Roman</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70</cp:revision>
  <dcterms:created xsi:type="dcterms:W3CDTF">2024-01-07T03:26:38Z</dcterms:created>
  <dcterms:modified xsi:type="dcterms:W3CDTF">2024-01-16T23:45:29Z</dcterms:modified>
</cp:coreProperties>
</file>